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31"/>
  </p:notesMasterIdLst>
  <p:sldIdLst>
    <p:sldId id="257" r:id="rId3"/>
    <p:sldId id="258" r:id="rId4"/>
    <p:sldId id="259" r:id="rId5"/>
    <p:sldId id="260" r:id="rId6"/>
    <p:sldId id="261" r:id="rId7"/>
    <p:sldId id="281" r:id="rId8"/>
    <p:sldId id="276" r:id="rId9"/>
    <p:sldId id="274" r:id="rId10"/>
    <p:sldId id="267" r:id="rId11"/>
    <p:sldId id="263" r:id="rId12"/>
    <p:sldId id="278" r:id="rId13"/>
    <p:sldId id="277" r:id="rId14"/>
    <p:sldId id="262" r:id="rId15"/>
    <p:sldId id="282" r:id="rId16"/>
    <p:sldId id="266" r:id="rId17"/>
    <p:sldId id="264" r:id="rId18"/>
    <p:sldId id="280" r:id="rId19"/>
    <p:sldId id="279" r:id="rId20"/>
    <p:sldId id="272" r:id="rId21"/>
    <p:sldId id="273" r:id="rId22"/>
    <p:sldId id="275" r:id="rId23"/>
    <p:sldId id="270" r:id="rId24"/>
    <p:sldId id="283" r:id="rId25"/>
    <p:sldId id="285" r:id="rId26"/>
    <p:sldId id="284" r:id="rId27"/>
    <p:sldId id="286" r:id="rId28"/>
    <p:sldId id="271" r:id="rId29"/>
    <p:sldId id="2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1F6EC16-F2EE-4547-8528-69ED2E4B97E1}">
          <p14:sldIdLst>
            <p14:sldId id="257"/>
            <p14:sldId id="258"/>
          </p14:sldIdLst>
        </p14:section>
        <p14:section name="Conda" id="{13D75816-87A7-49B2-8D1B-6F4FBFEC5275}">
          <p14:sldIdLst>
            <p14:sldId id="259"/>
            <p14:sldId id="260"/>
            <p14:sldId id="261"/>
            <p14:sldId id="281"/>
          </p14:sldIdLst>
        </p14:section>
        <p14:section name="FIJI Setup" id="{B2A5D083-542E-40AA-9352-D5A8991CB1E6}">
          <p14:sldIdLst>
            <p14:sldId id="276"/>
            <p14:sldId id="274"/>
            <p14:sldId id="267"/>
          </p14:sldIdLst>
        </p14:section>
        <p14:section name="Segmentation Methods" id="{78405D53-7AB4-489E-9E21-5BAE5F67C9A2}">
          <p14:sldIdLst>
            <p14:sldId id="263"/>
          </p14:sldIdLst>
        </p14:section>
        <p14:section name="Classical Segmentation" id="{803F48FB-ECAB-4437-8ACA-D819599AD19B}">
          <p14:sldIdLst>
            <p14:sldId id="278"/>
            <p14:sldId id="277"/>
          </p14:sldIdLst>
        </p14:section>
        <p14:section name="Machine Learning" id="{E73CD11B-64D2-4AB5-B2CB-0AAE61943A81}">
          <p14:sldIdLst>
            <p14:sldId id="262"/>
            <p14:sldId id="282"/>
          </p14:sldIdLst>
        </p14:section>
        <p14:section name="Classical FIJI" id="{BBF5F812-8A18-4136-81B5-E0F71856CE93}">
          <p14:sldIdLst>
            <p14:sldId id="266"/>
            <p14:sldId id="264"/>
            <p14:sldId id="280"/>
            <p14:sldId id="279"/>
          </p14:sldIdLst>
        </p14:section>
        <p14:section name="StarDist" id="{3D6A30C9-CC83-46A4-A0EA-6E173A259B60}">
          <p14:sldIdLst>
            <p14:sldId id="272"/>
            <p14:sldId id="273"/>
            <p14:sldId id="275"/>
          </p14:sldIdLst>
        </p14:section>
        <p14:section name="Cellpose" id="{D7C036C0-722A-4E7E-8721-1621B9D9CBA6}">
          <p14:sldIdLst>
            <p14:sldId id="270"/>
            <p14:sldId id="283"/>
            <p14:sldId id="285"/>
            <p14:sldId id="284"/>
            <p14:sldId id="286"/>
          </p14:sldIdLst>
        </p14:section>
        <p14:section name="Jupyter Notebooks" id="{EAB81906-256B-4B07-99A5-DEF9AA0A61F7}">
          <p14:sldIdLst>
            <p14:sldId id="271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/Relationships>
</file>

<file path=ppt/media/image1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jfif>
</file>

<file path=ppt/media/image37.jpg>
</file>

<file path=ppt/media/image38.jpg>
</file>

<file path=ppt/media/image39.jpg>
</file>

<file path=ppt/media/image4.jpe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C5161-39F4-434A-98EB-C24A842CBEE0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856BA-3769-499D-92ED-AD10B5E79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574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Please feel free to ask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542BFE-AC8B-45F1-9056-C26AF0B1D6B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3110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many different packages out there to do great things, they do not work together – that’s why Anaconda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542BFE-AC8B-45F1-9056-C26AF0B1D6B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5920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https://imagej.net/plugins/stardist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1E766-16B3-493E-B142-9A63BECEE6D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566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crick.ac.uk/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jpe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rick.ac.uk/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48" y="5673712"/>
            <a:ext cx="10384303" cy="995648"/>
          </a:xfrm>
          <a:prstGeom prst="rect">
            <a:avLst/>
          </a:prstGeom>
        </p:spPr>
      </p:pic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4472000" y="1196752"/>
            <a:ext cx="3248000" cy="354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131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rgbClr val="7030A0">
                <a:tint val="45000"/>
                <a:satMod val="400000"/>
              </a:srgbClr>
            </a:duotone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D26265-73C6-3C49-BD36-85BFCA59E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4B7FE-69F9-044D-940D-1914A92907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248363-EF6B-5E41-A111-24B022D4F0EA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86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9282B50-0840-B146-9555-1A4EFAFAE8CE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040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49D3F7-AABE-4342-9755-D19DD0CB6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D49932-D762-2B43-9BF5-993FD39404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DC0596-FF5C-B54D-9399-C016180EE281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7084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4847862" y="6040132"/>
            <a:ext cx="249627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900" dirty="0" err="1">
                <a:solidFill>
                  <a:schemeClr val="accent1"/>
                </a:solidFill>
                <a:hlinkClick r:id="rId2"/>
              </a:rPr>
              <a:t>crick.ac.uk</a:t>
            </a:r>
            <a:endParaRPr lang="en-GB" sz="1900" dirty="0">
              <a:solidFill>
                <a:schemeClr val="accent1"/>
              </a:solidFill>
            </a:endParaRPr>
          </a:p>
        </p:txBody>
      </p:sp>
      <p:pic>
        <p:nvPicPr>
          <p:cNvPr id="4" name="Picture 3" descr="cover.png">
            <a:extLst>
              <a:ext uri="{FF2B5EF4-FFF2-40B4-BE49-F238E27FC236}">
                <a16:creationId xmlns:a16="http://schemas.microsoft.com/office/drawing/2014/main" id="{F72649EC-BC03-534C-A2B3-BF12981C56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4472000" y="1196752"/>
            <a:ext cx="3248000" cy="354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4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83" y="5801202"/>
            <a:ext cx="10848096" cy="779624"/>
          </a:xfrm>
          <a:prstGeom prst="rect">
            <a:avLst/>
          </a:prstGeom>
        </p:spPr>
      </p:pic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916109" y="1556793"/>
            <a:ext cx="3868608" cy="315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79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22AEA-5456-E743-AF2A-06677F9181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6"/>
          <a:stretch/>
        </p:blipFill>
        <p:spPr>
          <a:xfrm>
            <a:off x="1" y="0"/>
            <a:ext cx="12195492" cy="55172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6272F-3059-034C-8212-524166835FA5}"/>
              </a:ext>
            </a:extLst>
          </p:cNvPr>
          <p:cNvSpPr/>
          <p:nvPr userDrawn="1"/>
        </p:nvSpPr>
        <p:spPr>
          <a:xfrm>
            <a:off x="0" y="5517232"/>
            <a:ext cx="12192000" cy="134076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20" y="5807649"/>
            <a:ext cx="10614161" cy="7599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02EDE4-3DA5-EA49-A5B8-69852DD03D9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0469" y="476672"/>
            <a:ext cx="1200000" cy="93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370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ubhead1.emf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480520" y="2213232"/>
            <a:ext cx="11711480" cy="46447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11/09/2024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704000" y="360000"/>
            <a:ext cx="1031848" cy="800070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448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" t="2093" r="5665" b="31175"/>
          <a:stretch/>
        </p:blipFill>
        <p:spPr>
          <a:xfrm>
            <a:off x="-192018" y="-27382"/>
            <a:ext cx="12384019" cy="6885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11/09/2024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704000" y="360000"/>
            <a:ext cx="1031848" cy="800070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0821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328139" cy="468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1pPr>
            <a:lvl2pPr marL="360000" indent="-360000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A045C5FE-6B2D-774F-A69E-96E35D2DB1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0587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A045C5FE-6B2D-774F-A69E-96E35D2DB1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07A225-7552-434F-938F-2CE07D79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0D97BE-5DA1-DC4B-B59E-E644DB237D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780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22AEA-5456-E743-AF2A-06677F9181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23161" r="-100" b="8968"/>
          <a:stretch/>
        </p:blipFill>
        <p:spPr>
          <a:xfrm>
            <a:off x="16" y="0"/>
            <a:ext cx="12204000" cy="550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6272F-3059-034C-8212-524166835FA5}"/>
              </a:ext>
            </a:extLst>
          </p:cNvPr>
          <p:cNvSpPr/>
          <p:nvPr userDrawn="1"/>
        </p:nvSpPr>
        <p:spPr>
          <a:xfrm>
            <a:off x="0" y="5517232"/>
            <a:ext cx="12192000" cy="134076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02EDE4-3DA5-EA49-A5B8-69852DD03D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509" y="476672"/>
            <a:ext cx="1032115" cy="10673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69D424-20E6-0641-9715-6A78F7F2E19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48" y="5673712"/>
            <a:ext cx="10384303" cy="99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992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00791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6F73DB-444E-4942-A4F5-B829534E0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306988-B40B-D945-B4E4-9DFC029FA2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36186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78049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D26265-73C6-3C49-BD36-85BFCA59E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4B7FE-69F9-044D-940D-1914A92907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29490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10088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4CDCEEE3-35DF-1D49-8129-59D7A68469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2" t="-11057" r="-10472" b="-11057"/>
          <a:stretch/>
        </p:blipFill>
        <p:spPr bwMode="auto">
          <a:xfrm>
            <a:off x="10560000" y="288000"/>
            <a:ext cx="1248139" cy="97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49D3F7-AABE-4342-9755-D19DD0CB6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D49932-D762-2B43-9BF5-993FD39404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34566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3916109" y="1556793"/>
            <a:ext cx="3868608" cy="3157467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4847862" y="6040132"/>
            <a:ext cx="249627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900" dirty="0" err="1">
                <a:solidFill>
                  <a:schemeClr val="accent1"/>
                </a:solidFill>
                <a:hlinkClick r:id="rId3"/>
              </a:rPr>
              <a:t>crick.ac.uk</a:t>
            </a:r>
            <a:endParaRPr lang="en-GB" sz="19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583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ubhead1.emf"/>
          <p:cNvPicPr>
            <a:picLocks noChangeAspect="1"/>
          </p:cNvPicPr>
          <p:nvPr userDrawn="1"/>
        </p:nvPicPr>
        <p:blipFill rotWithShape="1">
          <a:blip r:embed="rId2" cstate="screen"/>
          <a:srcRect l="-1" r="199" b="9399"/>
          <a:stretch/>
        </p:blipFill>
        <p:spPr>
          <a:xfrm>
            <a:off x="480000" y="1262424"/>
            <a:ext cx="11736000" cy="56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11/09/2024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5348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" t="2093" r="5665" b="31175"/>
          <a:stretch/>
        </p:blipFill>
        <p:spPr>
          <a:xfrm>
            <a:off x="-192019" y="0"/>
            <a:ext cx="12384019" cy="6885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11/09/2024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B336EA4D-A151-F84F-8F5B-9F1C69711B47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52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328139" cy="468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1pPr>
            <a:lvl2pPr marL="360000" indent="-360000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0943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07A225-7552-434F-938F-2CE07D79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0D97BE-5DA1-DC4B-B59E-E644DB237D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" name="Picture 8" descr="CRICK_Logotype_black_RGB.emf">
            <a:extLst>
              <a:ext uri="{FF2B5EF4-FFF2-40B4-BE49-F238E27FC236}">
                <a16:creationId xmlns:a16="http://schemas.microsoft.com/office/drawing/2014/main" id="{579281B7-6CD1-194A-BFDE-C8F0F157353B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2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alphaModFix amt="6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1E8A1D7-8C51-9C4B-8A44-8A78236574B5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753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6F73DB-444E-4942-A4F5-B829534E0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306988-B40B-D945-B4E4-9DFC029FA2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5F04AE0F-1943-FB41-AE50-62987C416352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51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6F5B6375-DED2-444F-A2A1-61B49A38AADB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44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00" y="1799999"/>
            <a:ext cx="11137899" cy="468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65" y="6448252"/>
            <a:ext cx="6388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9A069318-D986-984D-8E16-4DEF552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360000"/>
            <a:ext cx="10515600" cy="10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17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lang="en-US" sz="2000" b="1" kern="120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800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20000" indent="-180975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720000" indent="-180975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00" y="1799999"/>
            <a:ext cx="11137899" cy="468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65" y="6448252"/>
            <a:ext cx="6388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9A069318-D986-984D-8E16-4DEF552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360000"/>
            <a:ext cx="10515600" cy="10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989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lang="en-US" sz="2000" b="1" kern="120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800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20000" indent="-180975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720000" indent="-180975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j.net/media/plugins/3d-imagej-suite/neubias-3dsuite.pdf" TargetMode="External"/><Relationship Id="rId2" Type="http://schemas.openxmlformats.org/officeDocument/2006/relationships/hyperlink" Target="https://mcib3d.frama.io/3d-suite-imagej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7.jpg"/><Relationship Id="rId5" Type="http://schemas.openxmlformats.org/officeDocument/2006/relationships/image" Target="../media/image36.jfif"/><Relationship Id="rId4" Type="http://schemas.openxmlformats.org/officeDocument/2006/relationships/image" Target="../media/image3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0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rancisCrickInstitute/multi-dimensional-imaging-and-analysis/blob/main/3D_Segmentation/readme.md" TargetMode="External"/><Relationship Id="rId2" Type="http://schemas.openxmlformats.org/officeDocument/2006/relationships/hyperlink" Target="https://tinyurl.com/yackwp9s" TargetMode="Externa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ECC16-EA29-444C-B47A-7F97C9D292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459" y="980728"/>
            <a:ext cx="9120000" cy="900000"/>
          </a:xfrm>
        </p:spPr>
        <p:txBody>
          <a:bodyPr/>
          <a:lstStyle/>
          <a:p>
            <a:r>
              <a:rPr lang="en-US" sz="2800" dirty="0" smtClean="0"/>
              <a:t>3D Segmentation</a:t>
            </a: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FB4D02-C5A4-9444-9C88-68FDF8562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400" y="2060968"/>
            <a:ext cx="9120000" cy="1080000"/>
          </a:xfrm>
        </p:spPr>
        <p:txBody>
          <a:bodyPr>
            <a:normAutofit/>
          </a:bodyPr>
          <a:lstStyle/>
          <a:p>
            <a:r>
              <a:rPr lang="en-US" dirty="0" smtClean="0"/>
              <a:t>Todd Fallesen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A1482-EA62-B447-A7CB-FFFC2AF8B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7173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Sept 6, 2024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70717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91D04D-2158-A143-B3A5-6C8F683E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69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 Methods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Classical Segmentation</a:t>
            </a:r>
          </a:p>
          <a:p>
            <a:pPr lvl="2"/>
            <a:r>
              <a:rPr lang="en-US" dirty="0" smtClean="0"/>
              <a:t>Thresholding</a:t>
            </a:r>
          </a:p>
          <a:p>
            <a:pPr lvl="2"/>
            <a:r>
              <a:rPr lang="en-US" dirty="0" smtClean="0"/>
              <a:t>Watershed</a:t>
            </a:r>
          </a:p>
          <a:p>
            <a:pPr lvl="2"/>
            <a:r>
              <a:rPr lang="en-US" dirty="0" smtClean="0"/>
              <a:t>Morphological Operations</a:t>
            </a:r>
          </a:p>
          <a:p>
            <a:pPr lvl="1"/>
            <a:r>
              <a:rPr lang="en-US" b="1" dirty="0" smtClean="0"/>
              <a:t>Machine Learning</a:t>
            </a:r>
          </a:p>
          <a:p>
            <a:pPr lvl="2"/>
            <a:r>
              <a:rPr lang="en-US" dirty="0" smtClean="0"/>
              <a:t>CellPose</a:t>
            </a:r>
          </a:p>
          <a:p>
            <a:pPr lvl="2"/>
            <a:r>
              <a:rPr lang="en-US" dirty="0" err="1" smtClean="0"/>
              <a:t>StarDist</a:t>
            </a:r>
            <a:endParaRPr lang="en-US" dirty="0" smtClean="0"/>
          </a:p>
          <a:p>
            <a:pPr lvl="2"/>
            <a:r>
              <a:rPr lang="en-US" dirty="0" smtClean="0"/>
              <a:t>WEKA/Ilastik</a:t>
            </a:r>
          </a:p>
          <a:p>
            <a:pPr lvl="2"/>
            <a:endParaRPr lang="en-US" dirty="0"/>
          </a:p>
          <a:p>
            <a:pPr lvl="1"/>
            <a:r>
              <a:rPr lang="en-US" b="1" dirty="0" smtClean="0"/>
              <a:t>Regardless of method:</a:t>
            </a:r>
          </a:p>
          <a:p>
            <a:pPr lvl="2"/>
            <a:r>
              <a:rPr lang="en-US" dirty="0" smtClean="0"/>
              <a:t>Cropping!</a:t>
            </a:r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1925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Thresholding</a:t>
            </a:r>
            <a:r>
              <a:rPr lang="en-US" dirty="0" smtClean="0"/>
              <a:t> and Watershed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11</a:t>
            </a:fld>
            <a:endParaRPr lang="en-GB" dirty="0"/>
          </a:p>
        </p:txBody>
      </p:sp>
      <p:pic>
        <p:nvPicPr>
          <p:cNvPr id="1026" name="Picture 2" descr="File:Figure Watersh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69" y="3432791"/>
            <a:ext cx="8670090" cy="251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49725" y="5950635"/>
            <a:ext cx="87696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https://imagej.net/imagej-wiki-static/Interactive_Watershed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215" y="1090863"/>
            <a:ext cx="1907642" cy="20961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7173" y="1090863"/>
            <a:ext cx="4128540" cy="209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69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Range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12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342" y="1518298"/>
            <a:ext cx="10296525" cy="48577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38260" y="2004073"/>
            <a:ext cx="11089741" cy="3582272"/>
            <a:chOff x="238260" y="2004073"/>
            <a:chExt cx="11089741" cy="358227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8260" y="2004073"/>
              <a:ext cx="5612506" cy="35822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69227" y="2004073"/>
              <a:ext cx="5358774" cy="3405054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7920507" y="2144332"/>
              <a:ext cx="1326524" cy="148107"/>
            </a:xfrm>
            <a:prstGeom prst="rect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306897" y="2188317"/>
              <a:ext cx="1326524" cy="148107"/>
            </a:xfrm>
            <a:prstGeom prst="rect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5917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Segmentation Pixel Based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Ilastik</a:t>
            </a:r>
            <a:r>
              <a:rPr lang="en-US" dirty="0" smtClean="0"/>
              <a:t> or FIJI Weka used pixel based segmentations</a:t>
            </a:r>
          </a:p>
          <a:p>
            <a:r>
              <a:rPr lang="en-US" dirty="0" smtClean="0"/>
              <a:t>These we train by painting the objects of interest, and training the segmentation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Pros: </a:t>
            </a:r>
          </a:p>
          <a:p>
            <a:pPr lvl="2"/>
            <a:r>
              <a:rPr lang="en-US" dirty="0" smtClean="0"/>
              <a:t>Quick to train</a:t>
            </a:r>
          </a:p>
          <a:p>
            <a:pPr lvl="2"/>
            <a:r>
              <a:rPr lang="en-US" dirty="0" smtClean="0"/>
              <a:t>Easy to understand</a:t>
            </a:r>
          </a:p>
          <a:p>
            <a:pPr lvl="2"/>
            <a:r>
              <a:rPr lang="en-US" dirty="0" smtClean="0"/>
              <a:t>Easy to use</a:t>
            </a:r>
          </a:p>
          <a:p>
            <a:pPr lvl="1"/>
            <a:r>
              <a:rPr lang="en-US" dirty="0" smtClean="0"/>
              <a:t>Cons:	</a:t>
            </a:r>
          </a:p>
          <a:p>
            <a:pPr lvl="2"/>
            <a:r>
              <a:rPr lang="en-US" dirty="0" smtClean="0"/>
              <a:t>Not as specific</a:t>
            </a:r>
          </a:p>
          <a:p>
            <a:pPr lvl="2"/>
            <a:r>
              <a:rPr lang="en-US" dirty="0" smtClean="0"/>
              <a:t>Not as broadly applicable once trained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8743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Segmentation Object Based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 based segmentations like CellPose and StarDist segment cells, nuclei,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Models are pre-trained, and very quick to use if your data fits the training data</a:t>
            </a:r>
          </a:p>
          <a:p>
            <a:endParaRPr lang="en-US" dirty="0"/>
          </a:p>
          <a:p>
            <a:r>
              <a:rPr lang="en-US" dirty="0" smtClean="0"/>
              <a:t>Pros:</a:t>
            </a:r>
          </a:p>
          <a:p>
            <a:pPr lvl="2"/>
            <a:r>
              <a:rPr lang="en-US" dirty="0" smtClean="0"/>
              <a:t>Can be quite accurate</a:t>
            </a:r>
          </a:p>
          <a:p>
            <a:pPr lvl="2"/>
            <a:r>
              <a:rPr lang="en-US" dirty="0" smtClean="0"/>
              <a:t>Very quick</a:t>
            </a:r>
          </a:p>
          <a:p>
            <a:pPr lvl="1"/>
            <a:r>
              <a:rPr lang="en-US" b="1" dirty="0" smtClean="0"/>
              <a:t>Cons:</a:t>
            </a:r>
          </a:p>
          <a:p>
            <a:pPr lvl="2"/>
            <a:r>
              <a:rPr lang="en-US" dirty="0" smtClean="0"/>
              <a:t>Everyone wants to use them</a:t>
            </a:r>
          </a:p>
          <a:p>
            <a:pPr lvl="2"/>
            <a:r>
              <a:rPr lang="en-US" dirty="0" smtClean="0"/>
              <a:t>Can be hard to implement</a:t>
            </a:r>
          </a:p>
          <a:p>
            <a:pPr lvl="2"/>
            <a:r>
              <a:rPr lang="en-US" dirty="0" smtClean="0"/>
              <a:t>Difficult to train new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8040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up Blobs (</a:t>
            </a:r>
            <a:r>
              <a:rPr lang="en-US" dirty="0" err="1" smtClean="0"/>
              <a:t>Cntrl+Shift+B</a:t>
            </a:r>
            <a:r>
              <a:rPr lang="en-US" dirty="0" smtClean="0"/>
              <a:t>)</a:t>
            </a:r>
          </a:p>
          <a:p>
            <a:r>
              <a:rPr lang="en-US" dirty="0" smtClean="0"/>
              <a:t>Run a threshold on it (</a:t>
            </a:r>
            <a:r>
              <a:rPr lang="en-US" dirty="0" err="1" smtClean="0"/>
              <a:t>Cntrl+Shift+B</a:t>
            </a:r>
            <a:r>
              <a:rPr lang="en-US" dirty="0" smtClean="0"/>
              <a:t>)</a:t>
            </a:r>
          </a:p>
          <a:p>
            <a:r>
              <a:rPr lang="en-US" dirty="0" smtClean="0"/>
              <a:t>Run analyze particles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5994" y="1358232"/>
            <a:ext cx="1579157" cy="17352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3383" y="1358233"/>
            <a:ext cx="3417629" cy="173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948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</a:t>
            </a:r>
            <a:r>
              <a:rPr lang="en-US" dirty="0" smtClean="0"/>
              <a:t>Classical Segmentation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5781" y="1159920"/>
                <a:ext cx="11280000" cy="4680000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Open up 3d_monolayer_xy1_ch2.tif in FIJI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3D </a:t>
                </a:r>
                <a:r>
                  <a:rPr lang="en-US" dirty="0" smtClean="0"/>
                  <a:t>Object Counter</a:t>
                </a:r>
              </a:p>
              <a:p>
                <a:pPr lvl="2"/>
                <a:r>
                  <a:rPr lang="en-US" dirty="0" smtClean="0"/>
                  <a:t>3D OC Options</a:t>
                </a:r>
                <a:endParaRPr lang="en-US" dirty="0" smtClean="0">
                  <a:hlinkClick r:id="rId2"/>
                </a:endParaRPr>
              </a:p>
              <a:p>
                <a:r>
                  <a:rPr lang="en-US" dirty="0" smtClean="0">
                    <a:hlinkClick r:id="rId2"/>
                  </a:rPr>
                  <a:t>3D </a:t>
                </a:r>
                <a:r>
                  <a:rPr lang="en-US" dirty="0" err="1" smtClean="0">
                    <a:hlinkClick r:id="rId2"/>
                  </a:rPr>
                  <a:t>ImageJ</a:t>
                </a:r>
                <a:r>
                  <a:rPr lang="en-US" dirty="0" smtClean="0">
                    <a:hlinkClick r:id="rId2"/>
                  </a:rPr>
                  <a:t> Suite</a:t>
                </a:r>
              </a:p>
              <a:p>
                <a:pPr lvl="2"/>
                <a:r>
                  <a:rPr lang="en-US" dirty="0" smtClean="0">
                    <a:hlinkClick r:id="rId2"/>
                  </a:rPr>
                  <a:t>https</a:t>
                </a:r>
                <a:r>
                  <a:rPr lang="en-US" dirty="0">
                    <a:hlinkClick r:id="rId2"/>
                  </a:rPr>
                  <a:t>://mcib3d.frama.io/3d-suite-imagej</a:t>
                </a:r>
                <a:r>
                  <a:rPr lang="en-US" dirty="0" smtClean="0">
                    <a:hlinkClick r:id="rId2"/>
                  </a:rPr>
                  <a:t>/</a:t>
                </a:r>
                <a:endParaRPr lang="en-US" dirty="0" smtClean="0"/>
              </a:p>
              <a:p>
                <a:pPr lvl="2"/>
                <a:r>
                  <a:rPr lang="en-US" dirty="0">
                    <a:hlinkClick r:id="rId3"/>
                  </a:rPr>
                  <a:t>https://imagej.net/media/plugins/3d-imagej-suite/neubias-3dsuite.pdf</a:t>
                </a:r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3D Filters (</a:t>
                </a:r>
                <a:r>
                  <a:rPr lang="en-US" dirty="0" err="1" smtClean="0"/>
                  <a:t>Analyze</a:t>
                </a:r>
                <a:r>
                  <a:rPr lang="en-US" dirty="0" err="1" smtClean="0">
                    <a:sym typeface="Wingdings" panose="05000000000000000000" pitchFamily="2" charset="2"/>
                  </a:rPr>
                  <a:t>FiltersGaussian</a:t>
                </a:r>
                <a:r>
                  <a:rPr lang="en-US" dirty="0" smtClean="0">
                    <a:sym typeface="Wingdings" panose="05000000000000000000" pitchFamily="2" charset="2"/>
                  </a:rPr>
                  <a:t> Et. Al 3D)</a:t>
                </a:r>
              </a:p>
              <a:p>
                <a:r>
                  <a:rPr lang="en-US" dirty="0" smtClean="0">
                    <a:sym typeface="Wingdings" panose="05000000000000000000" pitchFamily="2" charset="2"/>
                  </a:rPr>
                  <a:t>To make an image binary, use Threshold, and set threshold to 1</a:t>
                </a:r>
              </a:p>
              <a:p>
                <a:pPr lvl="2"/>
                <a:r>
                  <a:rPr lang="en-US" dirty="0" smtClean="0">
                    <a:sym typeface="Wingdings" panose="05000000000000000000" pitchFamily="2" charset="2"/>
                  </a:rPr>
                  <a:t>Then you can use techniques like watershed</a:t>
                </a:r>
              </a:p>
              <a:p>
                <a:endParaRPr lang="en-US" dirty="0">
                  <a:sym typeface="Wingdings" panose="05000000000000000000" pitchFamily="2" charset="2"/>
                </a:endParaRPr>
              </a:p>
              <a:p>
                <a:r>
                  <a:rPr lang="en-US" dirty="0" smtClean="0">
                    <a:sym typeface="Wingdings" panose="05000000000000000000" pitchFamily="2" charset="2"/>
                  </a:rPr>
                  <a:t>Remember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𝑽</m:t>
                    </m:r>
                    <m:r>
                      <a:rPr lang="en-US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𝟒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𝟑</m:t>
                        </m:r>
                      </m:den>
                    </m:f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𝝅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𝒓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𝟑</m:t>
                        </m:r>
                      </m:sup>
                    </m:sSup>
                  </m:oMath>
                </a14:m>
                <a:endParaRPr lang="en-US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5781" y="1159920"/>
                <a:ext cx="11280000" cy="4680000"/>
              </a:xfrm>
              <a:blipFill>
                <a:blip r:embed="rId4"/>
                <a:stretch>
                  <a:fillRect l="-1243" t="-28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4072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Morphological Operations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Morphological operations are done on binary objects</a:t>
            </a:r>
          </a:p>
          <a:p>
            <a:pPr lvl="2"/>
            <a:r>
              <a:rPr lang="en-US" dirty="0" smtClean="0"/>
              <a:t>Erode, </a:t>
            </a:r>
            <a:r>
              <a:rPr lang="en-US" dirty="0" err="1" smtClean="0"/>
              <a:t>Dialate</a:t>
            </a:r>
            <a:r>
              <a:rPr lang="en-US" dirty="0" smtClean="0"/>
              <a:t>, Close, Open, Fill Holes (</a:t>
            </a:r>
            <a:r>
              <a:rPr lang="en-US" dirty="0" err="1" smtClean="0"/>
              <a:t>Process</a:t>
            </a:r>
            <a:r>
              <a:rPr lang="en-US" dirty="0" err="1" smtClean="0">
                <a:sym typeface="Wingdings" panose="05000000000000000000" pitchFamily="2" charset="2"/>
              </a:rPr>
              <a:t>BinaryOptions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You can use 3D object counter then to visualize the different objects</a:t>
            </a:r>
            <a:endParaRPr lang="en-US" dirty="0" smtClean="0"/>
          </a:p>
          <a:p>
            <a:pPr lvl="1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17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377" y="2865000"/>
            <a:ext cx="2351640" cy="23444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8008" y="2865000"/>
            <a:ext cx="2308643" cy="23444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1853" y="5257811"/>
            <a:ext cx="151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Fill holes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7714" y="2865000"/>
            <a:ext cx="2418034" cy="23886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579613" y="5257811"/>
            <a:ext cx="151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Watershed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850523" y="5290748"/>
            <a:ext cx="151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229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results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FIJI </a:t>
            </a:r>
            <a:r>
              <a:rPr lang="en-US" dirty="0" smtClean="0">
                <a:sym typeface="Wingdings" panose="05000000000000000000" pitchFamily="2" charset="2"/>
              </a:rPr>
              <a:t> Image  Color to merge or split channels to visualize in 2D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You can use 3D Image Viewer to view in 3D, but you will probably have to do </a:t>
            </a:r>
            <a:r>
              <a:rPr lang="en-US" dirty="0" err="1" smtClean="0">
                <a:sym typeface="Wingdings" panose="05000000000000000000" pitchFamily="2" charset="2"/>
              </a:rPr>
              <a:t>thresholding</a:t>
            </a:r>
            <a:r>
              <a:rPr lang="en-US" dirty="0" smtClean="0">
                <a:sym typeface="Wingdings" panose="05000000000000000000" pitchFamily="2" charset="2"/>
              </a:rPr>
              <a:t> first.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911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Star-convex?</a:t>
            </a:r>
            <a:endParaRPr lang="en-GB" dirty="0"/>
          </a:p>
        </p:txBody>
      </p:sp>
      <p:pic>
        <p:nvPicPr>
          <p:cNvPr id="1026" name="Picture 2" descr="https://upload.wikimedia.org/wikipedia/commons/thumb/1/11/Star-kernel.svg/200px-Star-kernel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89200"/>
            <a:ext cx="1905000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324247" y="613311"/>
            <a:ext cx="62757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Stardist can only detect objects that are Star-convex: all the points of the perimeter can be reached by rays emanating from a point somewhere in the object.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082" y="2106926"/>
            <a:ext cx="3095469" cy="2098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854" y="4303478"/>
            <a:ext cx="3215926" cy="23797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520045"/>
            <a:ext cx="2927353" cy="18647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9603" y="2781147"/>
            <a:ext cx="2511564" cy="334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13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57B71A-877A-4496-9AD6-FD6BAAC6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69418A-96CF-4F1C-AE74-955EF86C158D}"/>
              </a:ext>
            </a:extLst>
          </p:cNvPr>
          <p:cNvSpPr txBox="1">
            <a:spLocks/>
          </p:cNvSpPr>
          <p:nvPr/>
        </p:nvSpPr>
        <p:spPr>
          <a:xfrm>
            <a:off x="450596" y="289166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Quick Overview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8DC5A2CD-C3F8-437C-B4E2-765EC8F88249}"/>
              </a:ext>
            </a:extLst>
          </p:cNvPr>
          <p:cNvSpPr txBox="1">
            <a:spLocks/>
          </p:cNvSpPr>
          <p:nvPr/>
        </p:nvSpPr>
        <p:spPr>
          <a:xfrm>
            <a:off x="11328001" y="6336001"/>
            <a:ext cx="6388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F5F5C52-34B8-49D7-A3EE-D385C8EE261C}"/>
              </a:ext>
            </a:extLst>
          </p:cNvPr>
          <p:cNvSpPr txBox="1">
            <a:spLocks/>
          </p:cNvSpPr>
          <p:nvPr/>
        </p:nvSpPr>
        <p:spPr>
          <a:xfrm>
            <a:off x="461675" y="1189166"/>
            <a:ext cx="5423979" cy="5511960"/>
          </a:xfrm>
          <a:prstGeom prst="rect">
            <a:avLst/>
          </a:prstGeom>
        </p:spPr>
        <p:txBody>
          <a:bodyPr vert="horz" lIns="0" tIns="0" rIns="0" bIns="0" rtlCol="0">
            <a:normAutofit fontScale="77500" lnSpcReduction="20000"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20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  <a:defRPr sz="20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Trebuchet MS" pitchFamily="34" charset="0"/>
              <a:buChar char="–"/>
              <a:defRPr sz="18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200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1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7200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Trebuchet MS" pitchFamily="34" charset="0"/>
              <a:buChar char="–"/>
              <a:defRPr sz="1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Setting up Anaconda</a:t>
            </a: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What even is it</a:t>
            </a:r>
          </a:p>
          <a:p>
            <a:pPr marL="0" lvl="1" indent="0">
              <a:buNone/>
              <a:defRPr/>
            </a:pPr>
            <a:r>
              <a:rPr lang="en-GB" b="1" dirty="0">
                <a:solidFill>
                  <a:srgbClr val="000000"/>
                </a:solidFill>
              </a:rPr>
              <a:t>Setting up </a:t>
            </a:r>
            <a:r>
              <a:rPr lang="en-GB" b="1" dirty="0" smtClean="0">
                <a:solidFill>
                  <a:srgbClr val="000000"/>
                </a:solidFill>
              </a:rPr>
              <a:t>FIJI	</a:t>
            </a:r>
            <a:endParaRPr lang="en-GB" b="1" dirty="0">
              <a:solidFill>
                <a:srgbClr val="000000"/>
              </a:solidFill>
            </a:endParaRP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Get those plugins installed!</a:t>
            </a:r>
            <a:endParaRPr lang="en-GB" sz="2000" dirty="0">
              <a:solidFill>
                <a:srgbClr val="000000"/>
              </a:solidFill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b="1" dirty="0" smtClean="0">
                <a:solidFill>
                  <a:srgbClr val="000000"/>
                </a:solidFill>
                <a:latin typeface="Trebuchet MS" panose="020B0603020202020204"/>
              </a:rPr>
              <a:t>Segmentation Overview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Classical vs Machine Learning</a:t>
            </a:r>
          </a:p>
          <a:p>
            <a:pPr marL="0" lvl="1" indent="0">
              <a:buNone/>
              <a:defRPr/>
            </a:pPr>
            <a:r>
              <a:rPr lang="en-GB" b="1" dirty="0" smtClean="0">
                <a:solidFill>
                  <a:srgbClr val="000000"/>
                </a:solidFill>
              </a:rPr>
              <a:t>Classical Segmentation </a:t>
            </a:r>
            <a:r>
              <a:rPr lang="en-GB" b="1" dirty="0">
                <a:solidFill>
                  <a:srgbClr val="000000"/>
                </a:solidFill>
              </a:rPr>
              <a:t>Overview</a:t>
            </a: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Dynamic Range</a:t>
            </a: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Watershed</a:t>
            </a:r>
            <a:endParaRPr lang="en-GB" sz="2000" dirty="0">
              <a:solidFill>
                <a:srgbClr val="000000"/>
              </a:solidFill>
            </a:endParaRPr>
          </a:p>
          <a:p>
            <a:pPr marL="0" lvl="1" indent="0">
              <a:buNone/>
              <a:defRPr/>
            </a:pPr>
            <a:r>
              <a:rPr lang="en-GB" b="1" dirty="0" smtClean="0">
                <a:solidFill>
                  <a:srgbClr val="000000"/>
                </a:solidFill>
              </a:rPr>
              <a:t>Machine Learning Segmentation </a:t>
            </a:r>
            <a:r>
              <a:rPr lang="en-GB" b="1" dirty="0">
                <a:solidFill>
                  <a:srgbClr val="000000"/>
                </a:solidFill>
              </a:rPr>
              <a:t>Overview</a:t>
            </a: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What we use it for</a:t>
            </a:r>
            <a:endParaRPr lang="en-GB" sz="2000" dirty="0">
              <a:solidFill>
                <a:srgbClr val="000000"/>
              </a:solidFill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FIJI and </a:t>
            </a:r>
            <a:r>
              <a:rPr kumimoji="0" lang="en-GB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trackmate</a:t>
            </a:r>
            <a:endParaRPr kumimoji="0" lang="en-GB" sz="20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Set up FIJI with </a:t>
            </a:r>
            <a:r>
              <a:rPr kumimoji="0" lang="en-GB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Trackmate</a:t>
            </a:r>
            <a:r>
              <a:rPr lang="en-GB" sz="2000" dirty="0" smtClean="0">
                <a:solidFill>
                  <a:srgbClr val="000000"/>
                </a:solidFill>
                <a:latin typeface="Trebuchet MS" panose="020B0603020202020204"/>
              </a:rPr>
              <a:t>/</a:t>
            </a:r>
            <a:r>
              <a:rPr lang="en-GB" sz="2000" dirty="0" err="1" smtClean="0">
                <a:solidFill>
                  <a:srgbClr val="000000"/>
                </a:solidFill>
                <a:latin typeface="Trebuchet MS" panose="020B0603020202020204"/>
              </a:rPr>
              <a:t>StarDist</a:t>
            </a:r>
            <a:r>
              <a:rPr lang="en-GB" sz="2000" dirty="0" smtClean="0">
                <a:solidFill>
                  <a:srgbClr val="000000"/>
                </a:solidFill>
                <a:latin typeface="Trebuchet MS" panose="020B0603020202020204"/>
              </a:rPr>
              <a:t>/</a:t>
            </a:r>
            <a:r>
              <a:rPr lang="en-GB" sz="2000" dirty="0" err="1" smtClean="0">
                <a:solidFill>
                  <a:srgbClr val="000000"/>
                </a:solidFill>
                <a:latin typeface="Trebuchet MS" panose="020B0603020202020204"/>
              </a:rPr>
              <a:t>Cellpose</a:t>
            </a:r>
            <a:endParaRPr lang="en-GB" sz="2000" dirty="0" smtClean="0">
              <a:solidFill>
                <a:srgbClr val="000000"/>
              </a:solidFill>
              <a:latin typeface="Trebuchet MS" panose="020B0603020202020204"/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Use</a:t>
            </a:r>
            <a:r>
              <a:rPr kumimoji="0" lang="en-GB" sz="2000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3D Objects counter in FIJI</a:t>
            </a: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lvl="1" indent="0">
              <a:buNone/>
              <a:defRPr/>
            </a:pPr>
            <a:r>
              <a:rPr lang="en-GB" b="1" dirty="0" err="1" smtClean="0">
                <a:solidFill>
                  <a:srgbClr val="000000"/>
                </a:solidFill>
              </a:rPr>
              <a:t>Cellpose</a:t>
            </a:r>
            <a:r>
              <a:rPr lang="en-GB" b="1" dirty="0" smtClean="0">
                <a:solidFill>
                  <a:srgbClr val="000000"/>
                </a:solidFill>
              </a:rPr>
              <a:t> and </a:t>
            </a:r>
            <a:r>
              <a:rPr lang="en-GB" b="1" dirty="0" err="1" smtClean="0">
                <a:solidFill>
                  <a:srgbClr val="000000"/>
                </a:solidFill>
              </a:rPr>
              <a:t>stardist</a:t>
            </a:r>
            <a:endParaRPr lang="en-GB" b="1" dirty="0">
              <a:solidFill>
                <a:srgbClr val="000000"/>
              </a:solidFill>
            </a:endParaRPr>
          </a:p>
          <a:p>
            <a:pPr lvl="2">
              <a:defRPr/>
            </a:pPr>
            <a:r>
              <a:rPr lang="en-GB" sz="2000" dirty="0" smtClean="0">
                <a:solidFill>
                  <a:srgbClr val="000000"/>
                </a:solidFill>
              </a:rPr>
              <a:t>Use a </a:t>
            </a:r>
            <a:r>
              <a:rPr lang="en-GB" sz="2000" dirty="0" err="1" smtClean="0">
                <a:solidFill>
                  <a:srgbClr val="000000"/>
                </a:solidFill>
              </a:rPr>
              <a:t>jupyter</a:t>
            </a:r>
            <a:r>
              <a:rPr lang="en-GB" sz="2000" dirty="0" smtClean="0">
                <a:solidFill>
                  <a:srgbClr val="000000"/>
                </a:solidFill>
              </a:rPr>
              <a:t> notebook to open and predict on files</a:t>
            </a:r>
            <a:endParaRPr lang="en-GB" sz="2000" dirty="0">
              <a:solidFill>
                <a:srgbClr val="000000"/>
              </a:solidFill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975" lvl="1" indent="0">
              <a:spcBef>
                <a:spcPts val="0"/>
              </a:spcBef>
              <a:buNone/>
              <a:defRPr/>
            </a:pPr>
            <a:r>
              <a:rPr lang="en-GB" b="1" dirty="0" smtClean="0">
                <a:solidFill>
                  <a:srgbClr val="000000"/>
                </a:solidFill>
              </a:rPr>
              <a:t>	</a:t>
            </a:r>
            <a:endParaRPr lang="en-GB" b="1" dirty="0">
              <a:solidFill>
                <a:srgbClr val="000000"/>
              </a:solidFill>
            </a:endParaRPr>
          </a:p>
          <a:p>
            <a:pPr marL="5400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Trebuchet MS" pitchFamily="34" charset="0"/>
              <a:buChar char="–"/>
              <a:tabLst/>
              <a:defRPr/>
            </a:pP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975" lvl="1" indent="0">
              <a:spcBef>
                <a:spcPts val="0"/>
              </a:spcBef>
              <a:buNone/>
              <a:defRPr/>
            </a:pPr>
            <a:endParaRPr kumimoji="0" lang="en-GB" sz="2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969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Quick-use FIJI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2" y="1492915"/>
            <a:ext cx="3776366" cy="37763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865" y="1492913"/>
            <a:ext cx="3776366" cy="3776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003" y="1443383"/>
            <a:ext cx="3776366" cy="377636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6982" y="5732161"/>
            <a:ext cx="34360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https://imagej.net/plugins/stardist</a:t>
            </a:r>
          </a:p>
        </p:txBody>
      </p:sp>
    </p:spTree>
    <p:extLst>
      <p:ext uri="{BB962C8B-B14F-4D97-AF65-F5344CB8AC3E}">
        <p14:creationId xmlns:p14="http://schemas.microsoft.com/office/powerpoint/2010/main" val="229816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FIJI Demo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up FIJI, install </a:t>
            </a:r>
            <a:r>
              <a:rPr lang="en-US" dirty="0" err="1" smtClean="0"/>
              <a:t>StarDist</a:t>
            </a:r>
            <a:endParaRPr lang="en-GB" dirty="0" smtClean="0"/>
          </a:p>
          <a:p>
            <a:r>
              <a:rPr lang="en-US" smtClean="0"/>
              <a:t>Open </a:t>
            </a:r>
            <a:r>
              <a:rPr lang="en-US" dirty="0" smtClean="0"/>
              <a:t>the file: Image_Set_001.tif</a:t>
            </a:r>
          </a:p>
          <a:p>
            <a:r>
              <a:rPr lang="en-US" dirty="0" smtClean="0"/>
              <a:t>Run Stardist on this image (plugins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>
                <a:sym typeface="Wingdings" panose="05000000000000000000" pitchFamily="2" charset="2"/>
              </a:rPr>
              <a:t>StarDistRun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2495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Cellpose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368558"/>
            <a:ext cx="5315493" cy="4680000"/>
          </a:xfrm>
        </p:spPr>
        <p:txBody>
          <a:bodyPr/>
          <a:lstStyle/>
          <a:p>
            <a:r>
              <a:rPr lang="en-US" dirty="0" smtClean="0"/>
              <a:t>Cellpose is a segmentation algorithm similar to stardist, but it can segment objects that have varying shapes.</a:t>
            </a:r>
          </a:p>
          <a:p>
            <a:r>
              <a:rPr lang="en-US" dirty="0" smtClean="0"/>
              <a:t>Was trained on a bunch of different objects, not just nuclei.</a:t>
            </a:r>
          </a:p>
          <a:p>
            <a:r>
              <a:rPr lang="en-US" dirty="0" smtClean="0"/>
              <a:t>Can be used natively, in python, in 3D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22</a:t>
            </a:fld>
            <a:endParaRPr lang="en-GB" dirty="0"/>
          </a:p>
        </p:txBody>
      </p:sp>
      <p:pic>
        <p:nvPicPr>
          <p:cNvPr id="1026" name="Picture 2" descr="https://cellpose.readthedocs.io/en/latest/_images/fig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982" y="1509643"/>
            <a:ext cx="5500868" cy="519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287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Segmentation using Trackmate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We can trick Trackmate into “tracking” in Z, integrating our Z-slices into a 3D object</a:t>
            </a:r>
          </a:p>
          <a:p>
            <a:r>
              <a:rPr lang="en-US" dirty="0" smtClean="0"/>
              <a:t>Load a 3D Image (Try 3D_monolayer_xy1_ch2.tif)</a:t>
            </a:r>
          </a:p>
          <a:p>
            <a:pPr lvl="1"/>
            <a:r>
              <a:rPr lang="en-US" dirty="0" smtClean="0"/>
              <a:t>Launch </a:t>
            </a:r>
            <a:r>
              <a:rPr lang="en-US" dirty="0" err="1" smtClean="0"/>
              <a:t>FIJI</a:t>
            </a:r>
            <a:r>
              <a:rPr lang="en-US" dirty="0" err="1" smtClean="0">
                <a:sym typeface="Wingdings" panose="05000000000000000000" pitchFamily="2" charset="2"/>
              </a:rPr>
              <a:t>PluginsTrackmateTrackmate</a:t>
            </a:r>
            <a:endParaRPr lang="en-US" dirty="0" smtClean="0">
              <a:sym typeface="Wingdings" panose="05000000000000000000" pitchFamily="2" charset="2"/>
            </a:endParaRP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If asked to swap Z and T, say yes!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Select “StarDist Detector”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Click Preview: See how it looks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Set spot filters to clean up your segmentation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Select Simple Lap Tracker or Overlap Tracker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For Simple Lap, I use Max distances=1um gap-closing=1 frame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Select filters on Tracks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May want to filter on distance or number of spots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Click through to the end, then Export Label Image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Select “Export only spots in tracks” and execute</a:t>
            </a:r>
          </a:p>
          <a:p>
            <a:pPr lvl="2"/>
            <a:endParaRPr lang="en-US" dirty="0" smtClean="0">
              <a:sym typeface="Wingdings" panose="05000000000000000000" pitchFamily="2" charset="2"/>
            </a:endParaRP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8679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StarDist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24</a:t>
            </a:fld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82" y="895082"/>
            <a:ext cx="4609314" cy="38772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314" y="612359"/>
            <a:ext cx="5117538" cy="480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092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CellPose on Trackmate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999" y="1800000"/>
            <a:ext cx="5109431" cy="4680000"/>
          </a:xfrm>
        </p:spPr>
        <p:txBody>
          <a:bodyPr/>
          <a:lstStyle/>
          <a:p>
            <a:r>
              <a:rPr lang="en-US" dirty="0" smtClean="0"/>
              <a:t>You need to point your trackmate installation at your cellpose python installation (in this case, </a:t>
            </a:r>
            <a:r>
              <a:rPr lang="en-US" dirty="0" err="1" smtClean="0"/>
              <a:t>Crick_IA</a:t>
            </a:r>
            <a:r>
              <a:rPr lang="en-US" dirty="0" smtClean="0"/>
              <a:t>)</a:t>
            </a:r>
          </a:p>
          <a:p>
            <a:r>
              <a:rPr lang="en-US" dirty="0" smtClean="0"/>
              <a:t>Be sure to enter the diameter in the units that it asks for</a:t>
            </a:r>
          </a:p>
          <a:p>
            <a:r>
              <a:rPr lang="en-US" dirty="0" smtClean="0"/>
              <a:t>Click Preview to check the detection</a:t>
            </a:r>
          </a:p>
          <a:p>
            <a:r>
              <a:rPr lang="en-US" dirty="0" smtClean="0"/>
              <a:t>Detection takes a lot longer than StarDist</a:t>
            </a:r>
          </a:p>
          <a:p>
            <a:pPr lvl="2"/>
            <a:r>
              <a:rPr lang="en-US" dirty="0" smtClean="0"/>
              <a:t>(Took about 5 minutes on my Laptop)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492" y="1800000"/>
            <a:ext cx="4943609" cy="456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981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CellPose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862" y="33337"/>
            <a:ext cx="7534275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963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Jupyter notebooks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Navigate to where you want to save your notebook first! It’s easier</a:t>
            </a:r>
          </a:p>
          <a:p>
            <a:r>
              <a:rPr lang="en-US" dirty="0" smtClean="0"/>
              <a:t>cd  -- change directory</a:t>
            </a:r>
          </a:p>
          <a:p>
            <a:r>
              <a:rPr lang="en-US" dirty="0" smtClean="0"/>
              <a:t>cd .. Move up a directory</a:t>
            </a:r>
          </a:p>
          <a:p>
            <a:r>
              <a:rPr lang="en-US" dirty="0" smtClean="0"/>
              <a:t>cd – just go home</a:t>
            </a:r>
          </a:p>
          <a:p>
            <a:r>
              <a:rPr lang="en-US" dirty="0" smtClean="0"/>
              <a:t>ls or </a:t>
            </a:r>
            <a:r>
              <a:rPr lang="en-US" dirty="0" err="1" smtClean="0"/>
              <a:t>dir</a:t>
            </a:r>
            <a:r>
              <a:rPr lang="en-US" dirty="0" smtClean="0"/>
              <a:t> – get list of directories (mac/pc respectively)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6079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BioImage</a:t>
            </a:r>
            <a:r>
              <a:rPr lang="en-US" dirty="0" smtClean="0"/>
              <a:t> Model Zoo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425" y="1151968"/>
            <a:ext cx="11280000" cy="4680000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smtClean="0"/>
              <a:t>bioimage.io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28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062" y="1558172"/>
            <a:ext cx="10019218" cy="477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665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1F523195-765A-4B62-BE2E-D58961AE9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881" y="1674375"/>
            <a:ext cx="6053439" cy="38428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C8406B-E62F-402E-858A-3D67BABC0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Anaconda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345AA5-AB28-4FAF-B7DA-9EBC006AC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653D3F-46C5-4BFE-B1B3-2143DE411DC6}"/>
              </a:ext>
            </a:extLst>
          </p:cNvPr>
          <p:cNvGrpSpPr/>
          <p:nvPr/>
        </p:nvGrpSpPr>
        <p:grpSpPr>
          <a:xfrm>
            <a:off x="1271464" y="209496"/>
            <a:ext cx="5232583" cy="994784"/>
            <a:chOff x="1559496" y="3717032"/>
            <a:chExt cx="6817742" cy="1296144"/>
          </a:xfrm>
        </p:grpSpPr>
        <p:pic>
          <p:nvPicPr>
            <p:cNvPr id="4098" name="Picture 2" descr="Anaconda (Python distribution) - Wikipedia">
              <a:extLst>
                <a:ext uri="{FF2B5EF4-FFF2-40B4-BE49-F238E27FC236}">
                  <a16:creationId xmlns:a16="http://schemas.microsoft.com/office/drawing/2014/main" id="{4CBDB838-BDAA-4B6D-94FE-14466FA5F8C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753"/>
            <a:stretch/>
          </p:blipFill>
          <p:spPr bwMode="auto">
            <a:xfrm>
              <a:off x="1559496" y="3717032"/>
              <a:ext cx="3863531" cy="12961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Anaconda (Python distribution) - Wikipedia">
              <a:extLst>
                <a:ext uri="{FF2B5EF4-FFF2-40B4-BE49-F238E27FC236}">
                  <a16:creationId xmlns:a16="http://schemas.microsoft.com/office/drawing/2014/main" id="{C3196CF0-7859-4B3A-8386-6571CB3885E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3166"/>
            <a:stretch/>
          </p:blipFill>
          <p:spPr bwMode="auto">
            <a:xfrm>
              <a:off x="4119563" y="3861048"/>
              <a:ext cx="4257675" cy="7823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C281E3D-DDD8-4359-B6D6-0C38F7A80D45}"/>
              </a:ext>
            </a:extLst>
          </p:cNvPr>
          <p:cNvSpPr txBox="1"/>
          <p:nvPr/>
        </p:nvSpPr>
        <p:spPr>
          <a:xfrm>
            <a:off x="3507809" y="2511482"/>
            <a:ext cx="6008872" cy="229293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conda</a:t>
            </a: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create</a:t>
            </a:r>
            <a:r>
              <a:rPr kumimoji="0" lang="en-GB" sz="2000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--name </a:t>
            </a:r>
            <a:r>
              <a:rPr kumimoji="0" lang="en-GB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testenv</a:t>
            </a:r>
            <a:r>
              <a:rPr kumimoji="0" lang="en-GB" sz="2000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python=3.8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GB" sz="20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GB" sz="20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list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conda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activate </a:t>
            </a:r>
            <a:r>
              <a:rPr kumimoji="0" lang="en-GB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testenv</a:t>
            </a: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GB" sz="200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endParaRPr lang="en-GB" sz="2000" noProof="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conda</a:t>
            </a:r>
            <a:r>
              <a:rPr kumimoji="0" lang="en-GB" sz="2000" b="0" i="0" u="none" strike="noStrike" kern="1200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deactivate </a:t>
            </a:r>
            <a:r>
              <a:rPr kumimoji="0" lang="en-GB" sz="2000" b="0" i="0" u="none" strike="noStrike" kern="1200" cap="none" spc="0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testenv</a:t>
            </a:r>
            <a:endParaRPr kumimoji="0" lang="en-GB" sz="2000" b="0" i="0" u="none" strike="noStrike" kern="1200" cap="none" spc="0" normalizeH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aseline="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GB" sz="2000" baseline="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aseline="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GB" sz="2000" baseline="0" noProof="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remove --name </a:t>
            </a:r>
            <a:r>
              <a:rPr lang="en-GB" sz="2000" baseline="0" noProof="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testenv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14EAA31-7908-4475-BACE-7F8A86EBCDB0}"/>
              </a:ext>
            </a:extLst>
          </p:cNvPr>
          <p:cNvGrpSpPr/>
          <p:nvPr/>
        </p:nvGrpSpPr>
        <p:grpSpPr>
          <a:xfrm>
            <a:off x="267138" y="3247585"/>
            <a:ext cx="4619650" cy="1684940"/>
            <a:chOff x="267138" y="3339363"/>
            <a:chExt cx="4619650" cy="168494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56182581-EAED-4282-BF18-2D4D323ADEFB}"/>
                </a:ext>
              </a:extLst>
            </p:cNvPr>
            <p:cNvSpPr/>
            <p:nvPr/>
          </p:nvSpPr>
          <p:spPr>
            <a:xfrm rot="5400000">
              <a:off x="887160" y="2719341"/>
              <a:ext cx="1684940" cy="2924984"/>
            </a:xfrm>
            <a:prstGeom prst="roundRect">
              <a:avLst/>
            </a:prstGeom>
            <a:solidFill>
              <a:srgbClr val="D4F6B2"/>
            </a:solidFill>
            <a:ln w="57150">
              <a:solidFill>
                <a:srgbClr val="3EB0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4680566-0848-4CB4-A503-4408E7C9D03C}"/>
                </a:ext>
              </a:extLst>
            </p:cNvPr>
            <p:cNvSpPr txBox="1"/>
            <p:nvPr/>
          </p:nvSpPr>
          <p:spPr>
            <a:xfrm>
              <a:off x="267138" y="3396439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cellprofiler</a:t>
              </a: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-environment</a:t>
              </a:r>
            </a:p>
          </p:txBody>
        </p:sp>
        <p:pic>
          <p:nvPicPr>
            <p:cNvPr id="28" name="Picture 6" descr="Python (programming language) - Wikipedia">
              <a:extLst>
                <a:ext uri="{FF2B5EF4-FFF2-40B4-BE49-F238E27FC236}">
                  <a16:creationId xmlns:a16="http://schemas.microsoft.com/office/drawing/2014/main" id="{B09BB5ED-A467-4BC2-8D31-F8ED8BFC89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1354" y="3853579"/>
              <a:ext cx="765970" cy="8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EE057CF-7456-48B7-BBEC-247B7930BC9D}"/>
                </a:ext>
              </a:extLst>
            </p:cNvPr>
            <p:cNvSpPr txBox="1"/>
            <p:nvPr/>
          </p:nvSpPr>
          <p:spPr>
            <a:xfrm>
              <a:off x="1619044" y="4568186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Python 3.8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4CFF048-27E2-41A2-8D02-C9880C150D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8399" y="3875213"/>
              <a:ext cx="974490" cy="97449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C4CBD06-12DF-4311-B8D3-9C0EDEB3FD3B}"/>
              </a:ext>
            </a:extLst>
          </p:cNvPr>
          <p:cNvGrpSpPr/>
          <p:nvPr/>
        </p:nvGrpSpPr>
        <p:grpSpPr>
          <a:xfrm>
            <a:off x="267138" y="5106107"/>
            <a:ext cx="4619650" cy="1684940"/>
            <a:chOff x="225150" y="5177416"/>
            <a:chExt cx="4619650" cy="1684940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3B402E59-53A8-4EF0-A212-0C87EEF1E1EB}"/>
                </a:ext>
              </a:extLst>
            </p:cNvPr>
            <p:cNvSpPr/>
            <p:nvPr/>
          </p:nvSpPr>
          <p:spPr>
            <a:xfrm rot="5400000">
              <a:off x="845172" y="4557394"/>
              <a:ext cx="1684940" cy="2924984"/>
            </a:xfrm>
            <a:prstGeom prst="roundRect">
              <a:avLst/>
            </a:prstGeom>
            <a:solidFill>
              <a:srgbClr val="D4F6B2"/>
            </a:solidFill>
            <a:ln w="57150">
              <a:solidFill>
                <a:srgbClr val="3EB0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DED4BF4-3A7B-4D97-877F-E70DC6BF3A38}"/>
                </a:ext>
              </a:extLst>
            </p:cNvPr>
            <p:cNvSpPr txBox="1"/>
            <p:nvPr/>
          </p:nvSpPr>
          <p:spPr>
            <a:xfrm>
              <a:off x="225150" y="5234492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stardist</a:t>
              </a: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-environment</a:t>
              </a:r>
            </a:p>
          </p:txBody>
        </p:sp>
        <p:pic>
          <p:nvPicPr>
            <p:cNvPr id="36" name="Picture 6" descr="Python (programming language) - Wikipedia">
              <a:extLst>
                <a:ext uri="{FF2B5EF4-FFF2-40B4-BE49-F238E27FC236}">
                  <a16:creationId xmlns:a16="http://schemas.microsoft.com/office/drawing/2014/main" id="{3639AC31-76FE-4E23-BCAD-8AF702BFC4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9366" y="5691632"/>
              <a:ext cx="765970" cy="8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4A7748-4BE6-41FF-8712-B8EF76F6B627}"/>
                </a:ext>
              </a:extLst>
            </p:cNvPr>
            <p:cNvSpPr txBox="1"/>
            <p:nvPr/>
          </p:nvSpPr>
          <p:spPr>
            <a:xfrm>
              <a:off x="1577056" y="6406239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Python 3.10</a:t>
              </a:r>
            </a:p>
          </p:txBody>
        </p:sp>
        <p:pic>
          <p:nvPicPr>
            <p:cNvPr id="21" name="Picture 2" descr="StarDist">
              <a:extLst>
                <a:ext uri="{FF2B5EF4-FFF2-40B4-BE49-F238E27FC236}">
                  <a16:creationId xmlns:a16="http://schemas.microsoft.com/office/drawing/2014/main" id="{C931F7A7-6B7C-4216-A778-26B87E5714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1129" y="5546556"/>
              <a:ext cx="1270221" cy="130075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0F27DD-75D2-4C40-B96C-91C4A7E03643}"/>
              </a:ext>
            </a:extLst>
          </p:cNvPr>
          <p:cNvGrpSpPr/>
          <p:nvPr/>
        </p:nvGrpSpPr>
        <p:grpSpPr>
          <a:xfrm>
            <a:off x="267138" y="1384020"/>
            <a:ext cx="4619650" cy="1684940"/>
            <a:chOff x="267138" y="1384020"/>
            <a:chExt cx="4619650" cy="1684940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2519B86-A51D-41A1-8FC5-C5E76A7D8C0A}"/>
                </a:ext>
              </a:extLst>
            </p:cNvPr>
            <p:cNvSpPr/>
            <p:nvPr/>
          </p:nvSpPr>
          <p:spPr>
            <a:xfrm rot="5400000">
              <a:off x="887160" y="763998"/>
              <a:ext cx="1684940" cy="2924984"/>
            </a:xfrm>
            <a:prstGeom prst="roundRect">
              <a:avLst/>
            </a:prstGeom>
            <a:solidFill>
              <a:srgbClr val="D4F6B2"/>
            </a:solidFill>
            <a:ln w="57150">
              <a:solidFill>
                <a:srgbClr val="3EB0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748F1E-2A37-4EEC-862F-3196D9C03754}"/>
                </a:ext>
              </a:extLst>
            </p:cNvPr>
            <p:cNvSpPr txBox="1"/>
            <p:nvPr/>
          </p:nvSpPr>
          <p:spPr>
            <a:xfrm>
              <a:off x="267138" y="1441096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cellpose</a:t>
              </a:r>
              <a:r>
                <a:rPr kumimoji="0" lang="en-GB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-environment</a:t>
              </a:r>
              <a:endPara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pic>
          <p:nvPicPr>
            <p:cNvPr id="4102" name="Picture 6" descr="Python (programming language) - Wikipedia">
              <a:extLst>
                <a:ext uri="{FF2B5EF4-FFF2-40B4-BE49-F238E27FC236}">
                  <a16:creationId xmlns:a16="http://schemas.microsoft.com/office/drawing/2014/main" id="{132F3CF5-F806-4737-BB70-A9D775E702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1354" y="1898236"/>
              <a:ext cx="765970" cy="8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9BBB467-7A31-4E6B-B0A3-ACC6B3254079}"/>
                </a:ext>
              </a:extLst>
            </p:cNvPr>
            <p:cNvSpPr txBox="1"/>
            <p:nvPr/>
          </p:nvSpPr>
          <p:spPr>
            <a:xfrm>
              <a:off x="1619044" y="2612843"/>
              <a:ext cx="32677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rebuchet MS" panose="020B0603020202020204"/>
                  <a:ea typeface="+mn-ea"/>
                  <a:cs typeface="+mn-cs"/>
                </a:rPr>
                <a:t>Python 3.9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549F1AF2-F58B-43BB-B1E0-A93B6228F50E}"/>
              </a:ext>
            </a:extLst>
          </p:cNvPr>
          <p:cNvSpPr txBox="1"/>
          <p:nvPr/>
        </p:nvSpPr>
        <p:spPr>
          <a:xfrm>
            <a:off x="4001353" y="5442080"/>
            <a:ext cx="44265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Don’t install anything in your base environment!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Always activate your environment before installing packages</a:t>
            </a:r>
            <a:r>
              <a:rPr kumimoji="0" lang="en-GB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928EEBC7-3922-45CD-BBFC-703897EAAE2F}"/>
              </a:ext>
            </a:extLst>
          </p:cNvPr>
          <p:cNvSpPr txBox="1">
            <a:spLocks/>
          </p:cNvSpPr>
          <p:nvPr/>
        </p:nvSpPr>
        <p:spPr>
          <a:xfrm>
            <a:off x="3484432" y="1269848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Initialising Anaconda</a:t>
            </a:r>
          </a:p>
        </p:txBody>
      </p:sp>
      <p:sp>
        <p:nvSpPr>
          <p:cNvPr id="4" name="Rectangle 3"/>
          <p:cNvSpPr/>
          <p:nvPr/>
        </p:nvSpPr>
        <p:spPr>
          <a:xfrm>
            <a:off x="9466231" y="1424262"/>
            <a:ext cx="261624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7173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Package and environment management software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70717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7173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Conda environments are a method for creating an isolated space with different software and their dependencies installed.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70717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7173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Conda environments can also help with reproducibility.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70717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26" name="Picture 2" descr="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69" y="1878510"/>
            <a:ext cx="924543" cy="924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880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8" grpId="0"/>
      <p:bldP spid="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and remove a conda environment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Conda environments are complete package environments</a:t>
            </a:r>
          </a:p>
          <a:p>
            <a:r>
              <a:rPr lang="en-US" dirty="0" smtClean="0"/>
              <a:t>Can be imported, exported, created from files or manually</a:t>
            </a:r>
          </a:p>
          <a:p>
            <a:endParaRPr lang="en-US" dirty="0"/>
          </a:p>
          <a:p>
            <a:r>
              <a:rPr lang="en-US" dirty="0" smtClean="0"/>
              <a:t>Create a manual conda env</a:t>
            </a:r>
          </a:p>
          <a:p>
            <a:r>
              <a:rPr lang="en-US" dirty="0" smtClean="0"/>
              <a:t>conda create –-name </a:t>
            </a:r>
            <a:r>
              <a:rPr lang="en-US" dirty="0" err="1" smtClean="0"/>
              <a:t>testenv</a:t>
            </a:r>
            <a:r>
              <a:rPr lang="en-US" dirty="0" smtClean="0"/>
              <a:t> python=3.8</a:t>
            </a:r>
          </a:p>
          <a:p>
            <a:r>
              <a:rPr lang="en-US" dirty="0"/>
              <a:t>c</a:t>
            </a:r>
            <a:r>
              <a:rPr lang="en-US" dirty="0" smtClean="0"/>
              <a:t>onda activate </a:t>
            </a:r>
            <a:r>
              <a:rPr lang="en-US" dirty="0" err="1" smtClean="0"/>
              <a:t>testenv</a:t>
            </a:r>
            <a:endParaRPr lang="en-US" dirty="0" smtClean="0"/>
          </a:p>
          <a:p>
            <a:r>
              <a:rPr lang="en-US" dirty="0"/>
              <a:t>p</a:t>
            </a:r>
            <a:r>
              <a:rPr lang="en-US" dirty="0" smtClean="0"/>
              <a:t>ip install numpy</a:t>
            </a:r>
          </a:p>
          <a:p>
            <a:r>
              <a:rPr lang="en-US" dirty="0"/>
              <a:t>c</a:t>
            </a:r>
            <a:r>
              <a:rPr lang="en-US" dirty="0" smtClean="0"/>
              <a:t>onda deactivate</a:t>
            </a:r>
          </a:p>
          <a:p>
            <a:r>
              <a:rPr lang="en-US" dirty="0"/>
              <a:t>c</a:t>
            </a:r>
            <a:r>
              <a:rPr lang="en-US" dirty="0" smtClean="0"/>
              <a:t>onda env remove --name </a:t>
            </a:r>
            <a:r>
              <a:rPr lang="en-US" dirty="0" err="1" smtClean="0"/>
              <a:t>testenv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9B3434-7E09-465F-A694-A86E7D543F5E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985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conda environment from a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50253" y="1260000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name: </a:t>
            </a:r>
            <a:r>
              <a:rPr lang="en-US" dirty="0" err="1" smtClean="0"/>
              <a:t>Crick_IA</a:t>
            </a:r>
            <a:endParaRPr lang="en-US" dirty="0" smtClean="0"/>
          </a:p>
          <a:p>
            <a:r>
              <a:rPr lang="en-US" dirty="0" smtClean="0"/>
              <a:t>channels:</a:t>
            </a:r>
          </a:p>
          <a:p>
            <a:r>
              <a:rPr lang="en-US" dirty="0" smtClean="0"/>
              <a:t>  - conda-forge</a:t>
            </a:r>
          </a:p>
          <a:p>
            <a:r>
              <a:rPr lang="en-US" dirty="0" smtClean="0"/>
              <a:t>dependencies:</a:t>
            </a:r>
          </a:p>
          <a:p>
            <a:r>
              <a:rPr lang="en-US" dirty="0" smtClean="0"/>
              <a:t>  - python=3.9</a:t>
            </a:r>
          </a:p>
          <a:p>
            <a:r>
              <a:rPr lang="en-US" dirty="0" smtClean="0"/>
              <a:t>  - numpy</a:t>
            </a:r>
          </a:p>
          <a:p>
            <a:r>
              <a:rPr lang="en-US" dirty="0" smtClean="0"/>
              <a:t>  - </a:t>
            </a:r>
            <a:r>
              <a:rPr lang="en-US" dirty="0" err="1" smtClean="0"/>
              <a:t>scikit</a:t>
            </a:r>
            <a:r>
              <a:rPr lang="en-US" dirty="0" smtClean="0"/>
              <a:t>-image</a:t>
            </a:r>
          </a:p>
          <a:p>
            <a:r>
              <a:rPr lang="en-US" dirty="0" smtClean="0"/>
              <a:t>  - pandas</a:t>
            </a:r>
          </a:p>
          <a:p>
            <a:r>
              <a:rPr lang="en-US" dirty="0" smtClean="0"/>
              <a:t>  - </a:t>
            </a:r>
            <a:r>
              <a:rPr lang="en-US" dirty="0" err="1" smtClean="0"/>
              <a:t>seaborn</a:t>
            </a:r>
            <a:endParaRPr lang="en-US" dirty="0" smtClean="0"/>
          </a:p>
          <a:p>
            <a:r>
              <a:rPr lang="en-US" dirty="0" smtClean="0"/>
              <a:t>  - </a:t>
            </a:r>
            <a:r>
              <a:rPr lang="en-US" dirty="0" err="1" smtClean="0"/>
              <a:t>matplotlib</a:t>
            </a:r>
            <a:endParaRPr lang="en-US" dirty="0" smtClean="0"/>
          </a:p>
          <a:p>
            <a:r>
              <a:rPr lang="en-US" dirty="0" smtClean="0"/>
              <a:t>  - stardist</a:t>
            </a:r>
          </a:p>
          <a:p>
            <a:r>
              <a:rPr lang="en-US" dirty="0" smtClean="0"/>
              <a:t>  - cellpose</a:t>
            </a:r>
          </a:p>
          <a:p>
            <a:r>
              <a:rPr lang="en-US" dirty="0" smtClean="0"/>
              <a:t>  - </a:t>
            </a:r>
            <a:r>
              <a:rPr lang="en-US" dirty="0" err="1" smtClean="0"/>
              <a:t>ipython</a:t>
            </a:r>
            <a:endParaRPr lang="en-US" dirty="0" smtClean="0"/>
          </a:p>
          <a:p>
            <a:r>
              <a:rPr lang="en-US" dirty="0" smtClean="0"/>
              <a:t>  - </a:t>
            </a:r>
            <a:r>
              <a:rPr lang="en-US" dirty="0" err="1" smtClean="0"/>
              <a:t>ipykernel</a:t>
            </a:r>
            <a:endParaRPr lang="en-US" dirty="0" smtClean="0"/>
          </a:p>
          <a:p>
            <a:r>
              <a:rPr lang="en-US" dirty="0" smtClean="0"/>
              <a:t>  - </a:t>
            </a:r>
            <a:r>
              <a:rPr lang="en-US" dirty="0" err="1" smtClean="0"/>
              <a:t>jupyterlab</a:t>
            </a:r>
            <a:endParaRPr lang="en-US" dirty="0" smtClean="0"/>
          </a:p>
          <a:p>
            <a:r>
              <a:rPr lang="en-US" dirty="0" smtClean="0"/>
              <a:t>  #- </a:t>
            </a:r>
            <a:r>
              <a:rPr lang="en-US" dirty="0" err="1" smtClean="0"/>
              <a:t>remote_ikernel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#need to pip install </a:t>
            </a:r>
            <a:r>
              <a:rPr lang="en-US" dirty="0" err="1" smtClean="0"/>
              <a:t>remote_ikernel</a:t>
            </a:r>
            <a:r>
              <a:rPr lang="en-US" dirty="0" smtClean="0"/>
              <a:t> after activating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53059" y="1260000"/>
            <a:ext cx="6317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Conda environments are Portable and reproducible.</a:t>
            </a:r>
          </a:p>
          <a:p>
            <a:endParaRPr lang="en-US" dirty="0"/>
          </a:p>
          <a:p>
            <a:r>
              <a:rPr lang="en-US" dirty="0" smtClean="0"/>
              <a:t>Creating an environment from a file is an easy way to make sure that someone else is using the same environment as you are.</a:t>
            </a:r>
          </a:p>
          <a:p>
            <a:endParaRPr lang="en-US" dirty="0"/>
          </a:p>
          <a:p>
            <a:r>
              <a:rPr lang="en-US" dirty="0" smtClean="0"/>
              <a:t>You can export environments as well to send.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2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 our Anaconda Environment for Image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Please follow the directions at: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tinyurl.com/yackwp9s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github.com/FrancisCrickInstitute/multi-dimensional-imaging-and-analysis/blob/main/3D_Segmentation/readme.md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Download course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8181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4049" y="3051516"/>
            <a:ext cx="1726487" cy="900000"/>
          </a:xfrm>
        </p:spPr>
        <p:txBody>
          <a:bodyPr/>
          <a:lstStyle/>
          <a:p>
            <a:r>
              <a:rPr lang="en-US" dirty="0" smtClean="0"/>
              <a:t>Fiji Setup	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2725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Install Stardist in FIJI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33" y="1370313"/>
            <a:ext cx="1116330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Trackmate-3D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9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22" y="1260000"/>
            <a:ext cx="6600825" cy="34385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35722" y="518907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Please install the following </a:t>
            </a:r>
            <a:r>
              <a:rPr lang="en-US" dirty="0" smtClean="0"/>
              <a:t>plugins as well</a:t>
            </a:r>
            <a:endParaRPr lang="en-US" dirty="0"/>
          </a:p>
          <a:p>
            <a:pPr lvl="2"/>
            <a:r>
              <a:rPr lang="en-US" dirty="0"/>
              <a:t>3D </a:t>
            </a:r>
            <a:r>
              <a:rPr lang="en-US" dirty="0" err="1"/>
              <a:t>ImageJ</a:t>
            </a:r>
            <a:r>
              <a:rPr lang="en-US" dirty="0"/>
              <a:t> </a:t>
            </a:r>
            <a:r>
              <a:rPr lang="en-US" dirty="0" smtClean="0"/>
              <a:t>Script</a:t>
            </a:r>
          </a:p>
        </p:txBody>
      </p:sp>
    </p:spTree>
    <p:extLst>
      <p:ext uri="{BB962C8B-B14F-4D97-AF65-F5344CB8AC3E}">
        <p14:creationId xmlns:p14="http://schemas.microsoft.com/office/powerpoint/2010/main" val="28872512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ck_presentation_v7 wide" id="{62A58C2B-F212-D749-8B53-D1976119D50A}" vid="{57CD72D4-B618-EB43-B8AA-6B641AD1A10C}"/>
    </a:ext>
  </a:extLst>
</a:theme>
</file>

<file path=ppt/theme/theme2.xml><?xml version="1.0" encoding="utf-8"?>
<a:theme xmlns:a="http://schemas.openxmlformats.org/drawingml/2006/main" name="2_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CK_powerpoint_template_V3test" id="{067C0B48-5421-F84A-9842-752704E9C145}" vid="{4B461803-7521-3A4E-86A7-BE1CFF7F72D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1552</TotalTime>
  <Words>1054</Words>
  <Application>Microsoft Office PowerPoint</Application>
  <PresentationFormat>Widescreen</PresentationFormat>
  <Paragraphs>230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Cambria Math</vt:lpstr>
      <vt:lpstr>Courier New</vt:lpstr>
      <vt:lpstr>Trebuchet MS</vt:lpstr>
      <vt:lpstr>Wingdings</vt:lpstr>
      <vt:lpstr>1_Office Theme</vt:lpstr>
      <vt:lpstr>2_Office Theme</vt:lpstr>
      <vt:lpstr>3D Segmentation</vt:lpstr>
      <vt:lpstr>PowerPoint Presentation</vt:lpstr>
      <vt:lpstr>Anaconda</vt:lpstr>
      <vt:lpstr>Create and remove a conda environment </vt:lpstr>
      <vt:lpstr>Create a conda environment from a file</vt:lpstr>
      <vt:lpstr>Set up our Anaconda Environment for Image Analysis</vt:lpstr>
      <vt:lpstr>Fiji Setup </vt:lpstr>
      <vt:lpstr>To Install Stardist in FIJI</vt:lpstr>
      <vt:lpstr>Trackmate-3D</vt:lpstr>
      <vt:lpstr>Segmentation Methods </vt:lpstr>
      <vt:lpstr>Thresholding and Watershed</vt:lpstr>
      <vt:lpstr>Dynamic Range</vt:lpstr>
      <vt:lpstr>Machine Learning Segmentation Pixel Based </vt:lpstr>
      <vt:lpstr>Machine Learning Segmentation Object Based</vt:lpstr>
      <vt:lpstr>2D Example</vt:lpstr>
      <vt:lpstr>3D Classical Segmentation</vt:lpstr>
      <vt:lpstr>Morphological Operations</vt:lpstr>
      <vt:lpstr>Viewing results </vt:lpstr>
      <vt:lpstr>Star-convex?</vt:lpstr>
      <vt:lpstr>Quick-use FIJI</vt:lpstr>
      <vt:lpstr>FIJI Demo </vt:lpstr>
      <vt:lpstr>Cellpose</vt:lpstr>
      <vt:lpstr>3D Segmentation using Trackmate</vt:lpstr>
      <vt:lpstr>StarDist</vt:lpstr>
      <vt:lpstr>Setting up CellPose on Trackmate </vt:lpstr>
      <vt:lpstr>CellPose</vt:lpstr>
      <vt:lpstr>Jupyter notebooks</vt:lpstr>
      <vt:lpstr>BioImage Model Zoo</vt:lpstr>
    </vt:vector>
  </TitlesOfParts>
  <Company>Francis Crick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Segmentation</dc:title>
  <dc:creator>Todd Fallesen</dc:creator>
  <cp:lastModifiedBy>Todd Fallesen</cp:lastModifiedBy>
  <cp:revision>46</cp:revision>
  <dcterms:created xsi:type="dcterms:W3CDTF">2024-09-09T21:21:59Z</dcterms:created>
  <dcterms:modified xsi:type="dcterms:W3CDTF">2024-09-11T12:31:12Z</dcterms:modified>
</cp:coreProperties>
</file>

<file path=docProps/thumbnail.jpeg>
</file>